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4"/>
  </p:notesMasterIdLst>
  <p:sldIdLst>
    <p:sldId id="426" r:id="rId2"/>
    <p:sldId id="433" r:id="rId3"/>
    <p:sldId id="427" r:id="rId4"/>
    <p:sldId id="428" r:id="rId5"/>
    <p:sldId id="473" r:id="rId6"/>
    <p:sldId id="429" r:id="rId7"/>
    <p:sldId id="474" r:id="rId8"/>
    <p:sldId id="470" r:id="rId9"/>
    <p:sldId id="477" r:id="rId10"/>
    <p:sldId id="476" r:id="rId11"/>
    <p:sldId id="475" r:id="rId12"/>
    <p:sldId id="434" r:id="rId13"/>
  </p:sldIdLst>
  <p:sldSz cx="9144000" cy="5715000" type="screen16x10"/>
  <p:notesSz cx="6858000" cy="9144000"/>
  <p:embeddedFontLst>
    <p:embeddedFont>
      <p:font typeface="Orly's Font 2" panose="020B0604020202020204" charset="0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Verdana" panose="020B060403050404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49" autoAdjust="0"/>
  </p:normalViewPr>
  <p:slideViewPr>
    <p:cSldViewPr>
      <p:cViewPr>
        <p:scale>
          <a:sx n="170" d="100"/>
          <a:sy n="170" d="100"/>
        </p:scale>
        <p:origin x="-72" y="91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228600" y="914400"/>
            <a:ext cx="8572500" cy="2246769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</a:rPr>
              <a:t>Matt was making a clay vase in art. He decided to paint it three different colors. He painted the bottom 12 inches red, the middle </a:t>
            </a:r>
            <a:r>
              <a:rPr lang="en-US" sz="2800" dirty="0" smtClean="0">
                <a:solidFill>
                  <a:schemeClr val="accent1"/>
                </a:solidFill>
              </a:rPr>
              <a:t>7 </a:t>
            </a:r>
            <a:r>
              <a:rPr lang="en-US" sz="2800" dirty="0">
                <a:solidFill>
                  <a:schemeClr val="accent1"/>
                </a:solidFill>
              </a:rPr>
              <a:t>inches yellow, and the top </a:t>
            </a:r>
            <a:r>
              <a:rPr lang="en-US" sz="2800" dirty="0" smtClean="0">
                <a:solidFill>
                  <a:schemeClr val="accent1"/>
                </a:solidFill>
              </a:rPr>
              <a:t>14 </a:t>
            </a:r>
            <a:r>
              <a:rPr lang="en-US" sz="2800" dirty="0">
                <a:solidFill>
                  <a:schemeClr val="accent1"/>
                </a:solidFill>
              </a:rPr>
              <a:t>inches green. How tall is the clay vase?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086100"/>
            <a:ext cx="3214687" cy="2271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457200" y="800100"/>
            <a:ext cx="83439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A zookeeper measured two birds.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One bird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measured 39 cm and the other measured 61 cm. What was the difference in length between the two birds?</a:t>
            </a: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449775" y="800100"/>
            <a:ext cx="83439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A zookeeper measured two birds. </a:t>
            </a: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One bird </a:t>
            </a:r>
            <a:r>
              <a:rPr lang="en-US" sz="2800" u="sng" dirty="0">
                <a:solidFill>
                  <a:schemeClr val="accent1"/>
                </a:solidFill>
                <a:latin typeface="Orly's Font 2" pitchFamily="66" charset="0"/>
              </a:rPr>
              <a:t>measured 39 cm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and the other measured 61 cm. What was the difference in length between the two birds?</a:t>
            </a: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459675" y="798125"/>
            <a:ext cx="83439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A zookeeper measured two birds. </a:t>
            </a: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One bird </a:t>
            </a:r>
            <a:r>
              <a:rPr lang="en-US" sz="2800" u="sng" dirty="0">
                <a:solidFill>
                  <a:schemeClr val="accent1"/>
                </a:solidFill>
                <a:latin typeface="Orly's Font 2" pitchFamily="66" charset="0"/>
              </a:rPr>
              <a:t>measured 39 cm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and </a:t>
            </a:r>
            <a:r>
              <a:rPr lang="en-US" sz="2800" u="sng" dirty="0">
                <a:solidFill>
                  <a:schemeClr val="accent1"/>
                </a:solidFill>
                <a:latin typeface="Orly's Font 2" pitchFamily="66" charset="0"/>
              </a:rPr>
              <a:t>the other measured 61 cm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. What was the difference in length between the two birds?</a:t>
            </a:r>
          </a:p>
        </p:txBody>
      </p:sp>
      <p:sp>
        <p:nvSpPr>
          <p:cNvPr id="8" name="Rectangle 7"/>
          <p:cNvSpPr/>
          <p:nvPr/>
        </p:nvSpPr>
        <p:spPr>
          <a:xfrm>
            <a:off x="2335725" y="2093344"/>
            <a:ext cx="4572000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069275" y="1657245"/>
            <a:ext cx="6400800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278325" y="3530216"/>
            <a:ext cx="8686800" cy="1699"/>
          </a:xfrm>
          <a:prstGeom prst="straightConnector1">
            <a:avLst/>
          </a:prstGeom>
          <a:ln w="38100">
            <a:solidFill>
              <a:schemeClr val="accent5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auto">
          <a:xfrm>
            <a:off x="2171466" y="3403980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auto">
          <a:xfrm>
            <a:off x="7429500" y="3403979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849983" y="3683295"/>
            <a:ext cx="7789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39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169725" y="3680203"/>
            <a:ext cx="7789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61</a:t>
            </a: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729" y="3999387"/>
            <a:ext cx="537471" cy="433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3498" y="4000260"/>
            <a:ext cx="935182" cy="437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2171464" y="3403979"/>
            <a:ext cx="5258036" cy="276224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59604" y="3081687"/>
            <a:ext cx="676614" cy="432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?</a:t>
            </a:r>
            <a:endParaRPr lang="en-US" sz="2400" dirty="0" smtClean="0">
              <a:solidFill>
                <a:schemeClr val="accent3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42919" y="2990881"/>
            <a:ext cx="2709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difference</a:t>
            </a:r>
            <a:endParaRPr lang="en-US" sz="2400" dirty="0" smtClean="0">
              <a:solidFill>
                <a:schemeClr val="accent3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Cloud Callout 24"/>
          <p:cNvSpPr/>
          <p:nvPr/>
        </p:nvSpPr>
        <p:spPr>
          <a:xfrm flipH="1">
            <a:off x="2858913" y="3914127"/>
            <a:ext cx="3201381" cy="1625221"/>
          </a:xfrm>
          <a:prstGeom prst="cloudCallout">
            <a:avLst>
              <a:gd name="adj1" fmla="val -50085"/>
              <a:gd name="adj2" fmla="val -63331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flipH="1">
            <a:off x="3087357" y="4226220"/>
            <a:ext cx="2683124" cy="819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can I find the difference between 39 and 61 ?</a:t>
            </a:r>
          </a:p>
        </p:txBody>
      </p:sp>
      <p:sp>
        <p:nvSpPr>
          <p:cNvPr id="27" name="Curved Down Arrow 26"/>
          <p:cNvSpPr/>
          <p:nvPr/>
        </p:nvSpPr>
        <p:spPr>
          <a:xfrm>
            <a:off x="2166811" y="3061140"/>
            <a:ext cx="5387717" cy="457200"/>
          </a:xfrm>
          <a:prstGeom prst="curvedDownArrow">
            <a:avLst>
              <a:gd name="adj1" fmla="val 0"/>
              <a:gd name="adj2" fmla="val 60326"/>
              <a:gd name="adj3" fmla="val 30185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E86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Curved Down Arrow 27"/>
          <p:cNvSpPr/>
          <p:nvPr/>
        </p:nvSpPr>
        <p:spPr>
          <a:xfrm flipH="1">
            <a:off x="2041783" y="3037388"/>
            <a:ext cx="5387717" cy="457200"/>
          </a:xfrm>
          <a:prstGeom prst="curvedDownArrow">
            <a:avLst>
              <a:gd name="adj1" fmla="val 0"/>
              <a:gd name="adj2" fmla="val 60326"/>
              <a:gd name="adj3" fmla="val 30185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E86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0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  <p:bldP spid="7" grpId="0" build="p"/>
      <p:bldP spid="8" grpId="0" animBg="1"/>
      <p:bldP spid="9" grpId="0" animBg="1"/>
      <p:bldP spid="18" grpId="0"/>
      <p:bldP spid="19" grpId="0"/>
      <p:bldP spid="22" grpId="0" animBg="1"/>
      <p:bldP spid="23" grpId="0"/>
      <p:bldP spid="24" grpId="0"/>
      <p:bldP spid="24" grpId="1"/>
      <p:bldP spid="25" grpId="0" animBg="1"/>
      <p:bldP spid="26" grpId="0"/>
      <p:bldP spid="27" grpId="0" animBg="1"/>
      <p:bldP spid="27" grpId="1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43" y="3582565"/>
            <a:ext cx="943398" cy="761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1327678" y="3560783"/>
            <a:ext cx="84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22</a:t>
            </a:r>
          </a:p>
        </p:txBody>
      </p:sp>
      <p:cxnSp>
        <p:nvCxnSpPr>
          <p:cNvPr id="45" name="Straight Connector 44"/>
          <p:cNvCxnSpPr/>
          <p:nvPr/>
        </p:nvCxnSpPr>
        <p:spPr>
          <a:xfrm>
            <a:off x="2269338" y="3827332"/>
            <a:ext cx="0" cy="271624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 bwMode="auto">
          <a:xfrm>
            <a:off x="278325" y="2143362"/>
            <a:ext cx="8686800" cy="1699"/>
          </a:xfrm>
          <a:prstGeom prst="straightConnector1">
            <a:avLst/>
          </a:prstGeom>
          <a:ln w="38100">
            <a:solidFill>
              <a:schemeClr val="accent5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 bwMode="auto">
          <a:xfrm>
            <a:off x="2171466" y="2017126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 bwMode="auto">
          <a:xfrm>
            <a:off x="7429500" y="2017125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849983" y="2296441"/>
            <a:ext cx="7789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69725" y="2293349"/>
            <a:ext cx="7789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750329" y="1255671"/>
            <a:ext cx="762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</a:t>
            </a:r>
          </a:p>
        </p:txBody>
      </p:sp>
      <p:sp>
        <p:nvSpPr>
          <p:cNvPr id="17" name="Freeform 16"/>
          <p:cNvSpPr/>
          <p:nvPr/>
        </p:nvSpPr>
        <p:spPr>
          <a:xfrm>
            <a:off x="2169906" y="1732117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2494518" y="1721753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87574" y="1364015"/>
            <a:ext cx="762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845454" y="2988142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61 - ? = 39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595313" y="2296441"/>
            <a:ext cx="7789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41</a:t>
            </a:r>
          </a:p>
        </p:txBody>
      </p:sp>
      <p:cxnSp>
        <p:nvCxnSpPr>
          <p:cNvPr id="23" name="Straight Connector 22"/>
          <p:cNvCxnSpPr/>
          <p:nvPr/>
        </p:nvCxnSpPr>
        <p:spPr bwMode="auto">
          <a:xfrm>
            <a:off x="2819130" y="2043968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5750329" y="1145836"/>
            <a:ext cx="541520" cy="5715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2223758" y="1236588"/>
            <a:ext cx="541520" cy="5715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392448" y="3543300"/>
            <a:ext cx="2891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 + 10 + 2 = 22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592344" y="4281224"/>
            <a:ext cx="6150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difference between the birds is </a:t>
            </a:r>
            <a:r>
              <a:rPr lang="en-US" sz="2400" u="sng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22</a:t>
            </a:r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centimeters.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737844" y="2303051"/>
            <a:ext cx="7789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51</a:t>
            </a:r>
          </a:p>
        </p:txBody>
      </p:sp>
      <p:cxnSp>
        <p:nvCxnSpPr>
          <p:cNvPr id="30" name="Straight Connector 29"/>
          <p:cNvCxnSpPr/>
          <p:nvPr/>
        </p:nvCxnSpPr>
        <p:spPr bwMode="auto">
          <a:xfrm>
            <a:off x="4990975" y="2047791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523927" y="1262383"/>
            <a:ext cx="762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</a:t>
            </a:r>
          </a:p>
        </p:txBody>
      </p:sp>
      <p:sp>
        <p:nvSpPr>
          <p:cNvPr id="32" name="Oval 31"/>
          <p:cNvSpPr/>
          <p:nvPr/>
        </p:nvSpPr>
        <p:spPr>
          <a:xfrm>
            <a:off x="3523927" y="1152548"/>
            <a:ext cx="541520" cy="5715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690651" y="3543299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61 - 22 = 39</a:t>
            </a:r>
          </a:p>
        </p:txBody>
      </p:sp>
      <p:sp>
        <p:nvSpPr>
          <p:cNvPr id="34" name="Oval 33"/>
          <p:cNvSpPr/>
          <p:nvPr/>
        </p:nvSpPr>
        <p:spPr>
          <a:xfrm>
            <a:off x="7376018" y="2105685"/>
            <a:ext cx="134137" cy="129038"/>
          </a:xfrm>
          <a:prstGeom prst="ellipse">
            <a:avLst/>
          </a:prstGeom>
          <a:solidFill>
            <a:schemeClr val="tx1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2105304" y="2089206"/>
            <a:ext cx="134137" cy="129038"/>
          </a:xfrm>
          <a:prstGeom prst="ellipse">
            <a:avLst/>
          </a:prstGeom>
          <a:solidFill>
            <a:schemeClr val="tx1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sp>
        <p:nvSpPr>
          <p:cNvPr id="36" name="Curved Down Arrow 35"/>
          <p:cNvSpPr/>
          <p:nvPr/>
        </p:nvSpPr>
        <p:spPr>
          <a:xfrm flipH="1">
            <a:off x="4838104" y="1663895"/>
            <a:ext cx="2565572" cy="457200"/>
          </a:xfrm>
          <a:prstGeom prst="curvedDownArrow">
            <a:avLst>
              <a:gd name="adj1" fmla="val 0"/>
              <a:gd name="adj2" fmla="val 60326"/>
              <a:gd name="adj3" fmla="val 2499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E86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Curved Down Arrow 36"/>
          <p:cNvSpPr/>
          <p:nvPr/>
        </p:nvSpPr>
        <p:spPr>
          <a:xfrm flipH="1">
            <a:off x="2682798" y="1657115"/>
            <a:ext cx="2322276" cy="457200"/>
          </a:xfrm>
          <a:prstGeom prst="curvedDownArrow">
            <a:avLst>
              <a:gd name="adj1" fmla="val 0"/>
              <a:gd name="adj2" fmla="val 60326"/>
              <a:gd name="adj3" fmla="val 2499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E86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12" y="4308219"/>
            <a:ext cx="1918974" cy="897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0" name="Straight Connector 39"/>
          <p:cNvCxnSpPr/>
          <p:nvPr/>
        </p:nvCxnSpPr>
        <p:spPr>
          <a:xfrm>
            <a:off x="1346399" y="3963144"/>
            <a:ext cx="922939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1344915" y="3827332"/>
            <a:ext cx="0" cy="271624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2209597" y="2002429"/>
            <a:ext cx="5258036" cy="276224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0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8" grpId="0"/>
      <p:bldP spid="9" grpId="0"/>
      <p:bldP spid="16" grpId="0"/>
      <p:bldP spid="17" grpId="0" animBg="1"/>
      <p:bldP spid="18" grpId="0" animBg="1"/>
      <p:bldP spid="19" grpId="0"/>
      <p:bldP spid="20" grpId="0"/>
      <p:bldP spid="22" grpId="0"/>
      <p:bldP spid="24" grpId="0" animBg="1"/>
      <p:bldP spid="24" grpId="1" animBg="1"/>
      <p:bldP spid="25" grpId="0" animBg="1"/>
      <p:bldP spid="25" grpId="1" animBg="1"/>
      <p:bldP spid="26" grpId="0"/>
      <p:bldP spid="26" grpId="1"/>
      <p:bldP spid="27" grpId="0"/>
      <p:bldP spid="29" grpId="0"/>
      <p:bldP spid="31" grpId="0"/>
      <p:bldP spid="32" grpId="0" animBg="1"/>
      <p:bldP spid="32" grpId="1" animBg="1"/>
      <p:bldP spid="33" grpId="0"/>
      <p:bldP spid="34" grpId="0" animBg="1"/>
      <p:bldP spid="35" grpId="0" animBg="1"/>
      <p:bldP spid="36" grpId="0" animBg="1"/>
      <p:bldP spid="37" grpId="0" animBg="1"/>
      <p:bldP spid="46" grpId="0" animBg="1"/>
      <p:bldP spid="4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9788" y="1340425"/>
            <a:ext cx="7429500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solve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length word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adding and subtracting on a number line.</a:t>
            </a:r>
          </a:p>
          <a:p>
            <a:pPr algn="ctr">
              <a:defRPr/>
            </a:pP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33501"/>
            <a:ext cx="6972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n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this lesson, you will solve length word problems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adding and subtracting on a number line.</a:t>
            </a: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200400" y="1371600"/>
            <a:ext cx="2857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Number Line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3303125" y="1292025"/>
            <a:ext cx="2628900" cy="5461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cxnSp>
        <p:nvCxnSpPr>
          <p:cNvPr id="51" name="Straight Arrow Connector 50"/>
          <p:cNvCxnSpPr/>
          <p:nvPr/>
        </p:nvCxnSpPr>
        <p:spPr bwMode="auto">
          <a:xfrm>
            <a:off x="249610" y="3373296"/>
            <a:ext cx="8686800" cy="1699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 bwMode="auto">
          <a:xfrm>
            <a:off x="522820" y="3248758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 bwMode="auto">
          <a:xfrm>
            <a:off x="847432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 bwMode="auto">
          <a:xfrm>
            <a:off x="1172044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 bwMode="auto">
          <a:xfrm>
            <a:off x="1496656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 bwMode="auto">
          <a:xfrm>
            <a:off x="3768940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 bwMode="auto">
          <a:xfrm>
            <a:off x="1821268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 bwMode="auto">
          <a:xfrm>
            <a:off x="2145880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 bwMode="auto">
          <a:xfrm>
            <a:off x="2470492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 bwMode="auto">
          <a:xfrm>
            <a:off x="2795104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 bwMode="auto">
          <a:xfrm>
            <a:off x="3119716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 bwMode="auto">
          <a:xfrm>
            <a:off x="3444328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 bwMode="auto">
          <a:xfrm>
            <a:off x="7015060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 bwMode="auto">
          <a:xfrm>
            <a:off x="7339672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 bwMode="auto">
          <a:xfrm>
            <a:off x="7664284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 bwMode="auto">
          <a:xfrm>
            <a:off x="7988896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 bwMode="auto">
          <a:xfrm>
            <a:off x="8313508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 bwMode="auto">
          <a:xfrm>
            <a:off x="8638120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 bwMode="auto">
          <a:xfrm>
            <a:off x="4093552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 bwMode="auto">
          <a:xfrm>
            <a:off x="4418164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 bwMode="auto">
          <a:xfrm>
            <a:off x="4742776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 bwMode="auto">
          <a:xfrm>
            <a:off x="5067388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 bwMode="auto">
          <a:xfrm>
            <a:off x="5392000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 bwMode="auto">
          <a:xfrm>
            <a:off x="5716612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 bwMode="auto">
          <a:xfrm>
            <a:off x="6041224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 bwMode="auto">
          <a:xfrm>
            <a:off x="6365836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 bwMode="auto">
          <a:xfrm>
            <a:off x="6690448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80850" y="3526375"/>
            <a:ext cx="8555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0  1   2   3   4  5   6   7   8  9  10  11  12  13  14 15  16  17  18 19 20 21 22 23 24 25</a:t>
            </a:r>
          </a:p>
        </p:txBody>
      </p:sp>
      <p:cxnSp>
        <p:nvCxnSpPr>
          <p:cNvPr id="93" name="Straight Arrow Connector 92"/>
          <p:cNvCxnSpPr/>
          <p:nvPr/>
        </p:nvCxnSpPr>
        <p:spPr>
          <a:xfrm>
            <a:off x="5932025" y="2971800"/>
            <a:ext cx="2706095" cy="0"/>
          </a:xfrm>
          <a:prstGeom prst="straightConnector1">
            <a:avLst/>
          </a:prstGeom>
          <a:ln w="508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flipH="1">
            <a:off x="571502" y="4000500"/>
            <a:ext cx="2731623" cy="0"/>
          </a:xfrm>
          <a:prstGeom prst="straightConnector1">
            <a:avLst/>
          </a:prstGeom>
          <a:ln w="508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 Placeholder 2"/>
          <p:cNvSpPr txBox="1">
            <a:spLocks/>
          </p:cNvSpPr>
          <p:nvPr/>
        </p:nvSpPr>
        <p:spPr bwMode="auto">
          <a:xfrm>
            <a:off x="5932025" y="2519126"/>
            <a:ext cx="2857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More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01" name="Text Placeholder 2"/>
          <p:cNvSpPr txBox="1">
            <a:spLocks/>
          </p:cNvSpPr>
          <p:nvPr/>
        </p:nvSpPr>
        <p:spPr bwMode="auto">
          <a:xfrm>
            <a:off x="65813" y="4071750"/>
            <a:ext cx="2857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Less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8" grpId="0" animBg="1"/>
      <p:bldP spid="100" grpId="0" build="p"/>
      <p:bldP spid="10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371601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You can’t skip any numbers on a number line.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33" name="Straight Arrow Connector 32"/>
          <p:cNvCxnSpPr/>
          <p:nvPr/>
        </p:nvCxnSpPr>
        <p:spPr bwMode="auto">
          <a:xfrm>
            <a:off x="249610" y="3373296"/>
            <a:ext cx="8686800" cy="1699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 bwMode="auto">
          <a:xfrm>
            <a:off x="522820" y="3248758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 bwMode="auto">
          <a:xfrm>
            <a:off x="847432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 bwMode="auto">
          <a:xfrm>
            <a:off x="1172044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 bwMode="auto">
          <a:xfrm>
            <a:off x="1496656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 bwMode="auto">
          <a:xfrm>
            <a:off x="3768940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 bwMode="auto">
          <a:xfrm>
            <a:off x="1821268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 bwMode="auto">
          <a:xfrm>
            <a:off x="2145880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 bwMode="auto">
          <a:xfrm>
            <a:off x="2470492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 bwMode="auto">
          <a:xfrm>
            <a:off x="2795104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 bwMode="auto">
          <a:xfrm>
            <a:off x="3119716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 bwMode="auto">
          <a:xfrm>
            <a:off x="3444328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 bwMode="auto">
          <a:xfrm>
            <a:off x="7015060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 bwMode="auto">
          <a:xfrm>
            <a:off x="7339672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 bwMode="auto">
          <a:xfrm>
            <a:off x="7664284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 bwMode="auto">
          <a:xfrm>
            <a:off x="7988896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 bwMode="auto">
          <a:xfrm>
            <a:off x="8313508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 bwMode="auto">
          <a:xfrm>
            <a:off x="8638120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 bwMode="auto">
          <a:xfrm>
            <a:off x="4093552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 bwMode="auto">
          <a:xfrm>
            <a:off x="4418164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 bwMode="auto">
          <a:xfrm>
            <a:off x="4742776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 bwMode="auto">
          <a:xfrm>
            <a:off x="5067388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 bwMode="auto">
          <a:xfrm>
            <a:off x="5392000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 bwMode="auto">
          <a:xfrm>
            <a:off x="5716612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 bwMode="auto">
          <a:xfrm>
            <a:off x="6041224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 bwMode="auto">
          <a:xfrm>
            <a:off x="6365836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 bwMode="auto">
          <a:xfrm>
            <a:off x="6690448" y="3247060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380850" y="3526375"/>
            <a:ext cx="8555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0  1   2   3   4  5   6   7   8  9  10  11  12  13  14 15  16  17  18 19 20 21 22 23 24 25</a:t>
            </a: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Arrow Connector 32"/>
          <p:cNvCxnSpPr/>
          <p:nvPr/>
        </p:nvCxnSpPr>
        <p:spPr bwMode="auto">
          <a:xfrm>
            <a:off x="298427" y="1338781"/>
            <a:ext cx="8686800" cy="1699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 bwMode="auto">
          <a:xfrm>
            <a:off x="571637" y="1214243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 bwMode="auto">
          <a:xfrm>
            <a:off x="896249" y="1212545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 bwMode="auto">
          <a:xfrm>
            <a:off x="1220861" y="1212545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 bwMode="auto">
          <a:xfrm>
            <a:off x="1545473" y="1212545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 bwMode="auto">
          <a:xfrm>
            <a:off x="3817757" y="1212545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 bwMode="auto">
          <a:xfrm>
            <a:off x="1870085" y="1212545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 bwMode="auto">
          <a:xfrm>
            <a:off x="2194697" y="1212545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 bwMode="auto">
          <a:xfrm>
            <a:off x="2519309" y="1212545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 bwMode="auto">
          <a:xfrm>
            <a:off x="2843921" y="1212545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 bwMode="auto">
          <a:xfrm>
            <a:off x="3168533" y="1212545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 bwMode="auto">
          <a:xfrm>
            <a:off x="3493145" y="1212545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 bwMode="auto">
          <a:xfrm>
            <a:off x="7063877" y="1212545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 bwMode="auto">
          <a:xfrm>
            <a:off x="7388489" y="1212545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 bwMode="auto">
          <a:xfrm>
            <a:off x="7713101" y="1212545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 bwMode="auto">
          <a:xfrm>
            <a:off x="8037713" y="1212545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 bwMode="auto">
          <a:xfrm>
            <a:off x="8362325" y="1212545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 bwMode="auto">
          <a:xfrm>
            <a:off x="8686937" y="1212545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 bwMode="auto">
          <a:xfrm>
            <a:off x="4142369" y="1212545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 bwMode="auto">
          <a:xfrm>
            <a:off x="4466981" y="1212545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 bwMode="auto">
          <a:xfrm>
            <a:off x="4791593" y="1212545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 bwMode="auto">
          <a:xfrm>
            <a:off x="5116205" y="1212545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 bwMode="auto">
          <a:xfrm>
            <a:off x="5440817" y="1212545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 bwMode="auto">
          <a:xfrm>
            <a:off x="5765429" y="1212545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 bwMode="auto">
          <a:xfrm>
            <a:off x="6090041" y="1212545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 bwMode="auto">
          <a:xfrm>
            <a:off x="6414653" y="1212545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 bwMode="auto">
          <a:xfrm>
            <a:off x="6739265" y="1212545"/>
            <a:ext cx="0" cy="2524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429667" y="1491860"/>
            <a:ext cx="8555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0  1   2   3   4  5   6   7   8  9  10  11  12  13  14 15  16  17  18 19 20 21 22 23 24 25</a:t>
            </a:r>
          </a:p>
        </p:txBody>
      </p:sp>
      <p:cxnSp>
        <p:nvCxnSpPr>
          <p:cNvPr id="32" name="Straight Connector 31"/>
          <p:cNvCxnSpPr/>
          <p:nvPr/>
        </p:nvCxnSpPr>
        <p:spPr bwMode="auto">
          <a:xfrm>
            <a:off x="571637" y="2591070"/>
            <a:ext cx="0" cy="252473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 bwMode="auto">
          <a:xfrm>
            <a:off x="3817757" y="2589372"/>
            <a:ext cx="0" cy="252473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 bwMode="auto">
          <a:xfrm>
            <a:off x="2194697" y="2589372"/>
            <a:ext cx="0" cy="252473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 bwMode="auto">
          <a:xfrm>
            <a:off x="7063877" y="2589372"/>
            <a:ext cx="0" cy="252473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 bwMode="auto">
          <a:xfrm>
            <a:off x="8686937" y="2589372"/>
            <a:ext cx="0" cy="252473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 bwMode="auto">
          <a:xfrm>
            <a:off x="5440817" y="2589372"/>
            <a:ext cx="0" cy="252473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429667" y="2868687"/>
            <a:ext cx="855556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0            5            10           15            20          25</a:t>
            </a:r>
          </a:p>
        </p:txBody>
      </p:sp>
      <p:cxnSp>
        <p:nvCxnSpPr>
          <p:cNvPr id="87" name="Straight Arrow Connector 86"/>
          <p:cNvCxnSpPr/>
          <p:nvPr/>
        </p:nvCxnSpPr>
        <p:spPr bwMode="auto">
          <a:xfrm>
            <a:off x="249441" y="4229100"/>
            <a:ext cx="8686800" cy="1699"/>
          </a:xfrm>
          <a:prstGeom prst="straightConnector1">
            <a:avLst/>
          </a:prstGeom>
          <a:ln w="38100">
            <a:solidFill>
              <a:schemeClr val="accent5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 bwMode="auto">
          <a:xfrm>
            <a:off x="2142582" y="4102864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 bwMode="auto">
          <a:xfrm>
            <a:off x="7664115" y="4102863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 bwMode="auto">
          <a:xfrm>
            <a:off x="5391831" y="4102864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1821099" y="4382179"/>
            <a:ext cx="695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56                         78                 99                            </a:t>
            </a:r>
          </a:p>
        </p:txBody>
      </p:sp>
      <p:cxnSp>
        <p:nvCxnSpPr>
          <p:cNvPr id="112" name="Straight Arrow Connector 111"/>
          <p:cNvCxnSpPr/>
          <p:nvPr/>
        </p:nvCxnSpPr>
        <p:spPr bwMode="auto">
          <a:xfrm>
            <a:off x="249441" y="2866988"/>
            <a:ext cx="8686800" cy="1699"/>
          </a:xfrm>
          <a:prstGeom prst="straightConnector1">
            <a:avLst/>
          </a:prstGeom>
          <a:ln w="38100">
            <a:solidFill>
              <a:schemeClr val="accent3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 bwMode="auto">
          <a:xfrm>
            <a:off x="1155546" y="2742450"/>
            <a:ext cx="0" cy="252473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 bwMode="auto">
          <a:xfrm>
            <a:off x="4659916" y="2740752"/>
            <a:ext cx="0" cy="252473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 bwMode="auto">
          <a:xfrm>
            <a:off x="2907731" y="2742450"/>
            <a:ext cx="0" cy="252473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/>
          <p:nvPr/>
        </p:nvCxnSpPr>
        <p:spPr bwMode="auto">
          <a:xfrm>
            <a:off x="8164285" y="2740751"/>
            <a:ext cx="0" cy="252473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/>
          <p:nvPr/>
        </p:nvCxnSpPr>
        <p:spPr bwMode="auto">
          <a:xfrm>
            <a:off x="6412101" y="2740752"/>
            <a:ext cx="0" cy="252473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8" name="Picture 8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416" y="2994923"/>
            <a:ext cx="380999" cy="844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9" name="Picture 16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591" y="2994923"/>
            <a:ext cx="366280" cy="844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0" name="Picture 119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769" y="2994924"/>
            <a:ext cx="382663" cy="844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1" name="TextBox 120"/>
          <p:cNvSpPr txBox="1"/>
          <p:nvPr/>
        </p:nvSpPr>
        <p:spPr>
          <a:xfrm>
            <a:off x="928131" y="3021087"/>
            <a:ext cx="31418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0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8007194" y="3099519"/>
            <a:ext cx="31418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</a:t>
            </a:r>
          </a:p>
        </p:txBody>
      </p:sp>
      <p:cxnSp>
        <p:nvCxnSpPr>
          <p:cNvPr id="126" name="Straight Arrow Connector 125"/>
          <p:cNvCxnSpPr/>
          <p:nvPr/>
        </p:nvCxnSpPr>
        <p:spPr bwMode="auto">
          <a:xfrm>
            <a:off x="203739" y="2742450"/>
            <a:ext cx="8686800" cy="1699"/>
          </a:xfrm>
          <a:prstGeom prst="straightConnector1">
            <a:avLst/>
          </a:prstGeom>
          <a:ln w="3810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775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00"/>
                            </p:stCondLst>
                            <p:childTnLst>
                              <p:par>
                                <p:cTn id="2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00"/>
                            </p:stCondLst>
                            <p:childTnLst>
                              <p:par>
                                <p:cTn id="2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1000"/>
                            </p:stCondLst>
                            <p:childTnLst>
                              <p:par>
                                <p:cTn id="2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1500"/>
                            </p:stCondLst>
                            <p:childTnLst>
                              <p:par>
                                <p:cTn id="2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2000"/>
                            </p:stCondLst>
                            <p:childTnLst>
                              <p:par>
                                <p:cTn id="29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0" grpId="1"/>
      <p:bldP spid="86" grpId="0"/>
      <p:bldP spid="86" grpId="1"/>
      <p:bldP spid="94" grpId="0"/>
      <p:bldP spid="94" grpId="1"/>
      <p:bldP spid="121" grpId="0"/>
      <p:bldP spid="1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2171699" y="2581654"/>
            <a:ext cx="4800601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567049"/>
            <a:ext cx="1917591" cy="1840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302267" y="863668"/>
            <a:ext cx="85725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Matt was making a clay vase in art. He decided to paint it three different colors. He painted the bottom 12 inches red, the middle 7 inches yellow, and the top 14 inches green. How tall is the clay vase? 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6" name="Oval Callout 5"/>
          <p:cNvSpPr/>
          <p:nvPr/>
        </p:nvSpPr>
        <p:spPr>
          <a:xfrm>
            <a:off x="6269306" y="3052118"/>
            <a:ext cx="2605461" cy="1425744"/>
          </a:xfrm>
          <a:prstGeom prst="wedgeEllipseCallout">
            <a:avLst>
              <a:gd name="adj1" fmla="val -47616"/>
              <a:gd name="adj2" fmla="val -51212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86186" y="3220563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am I trying to figure out?</a:t>
            </a:r>
          </a:p>
        </p:txBody>
      </p:sp>
      <p:sp>
        <p:nvSpPr>
          <p:cNvPr id="8" name="Oval Callout 7"/>
          <p:cNvSpPr/>
          <p:nvPr/>
        </p:nvSpPr>
        <p:spPr>
          <a:xfrm>
            <a:off x="435376" y="3052118"/>
            <a:ext cx="2353709" cy="1425744"/>
          </a:xfrm>
          <a:prstGeom prst="wedgeEllipseCallout">
            <a:avLst>
              <a:gd name="adj1" fmla="val 46901"/>
              <a:gd name="adj2" fmla="val -51802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6380" y="3465026"/>
            <a:ext cx="2171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do I know?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548022"/>
            <a:ext cx="1879394" cy="1859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567050"/>
            <a:ext cx="1879394" cy="1390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513" y="3559897"/>
            <a:ext cx="1645617" cy="929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302267" y="865808"/>
            <a:ext cx="85725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Matt was making a clay </a:t>
            </a:r>
            <a:r>
              <a:rPr lang="en-US" sz="2800" u="sng" dirty="0" smtClean="0">
                <a:solidFill>
                  <a:schemeClr val="accent1"/>
                </a:solidFill>
              </a:rPr>
              <a:t>vase</a:t>
            </a:r>
            <a:r>
              <a:rPr lang="en-US" sz="2800" dirty="0" smtClean="0">
                <a:solidFill>
                  <a:schemeClr val="accent1"/>
                </a:solidFill>
              </a:rPr>
              <a:t> in art. He decided to paint it </a:t>
            </a:r>
            <a:r>
              <a:rPr lang="en-US" sz="2800" u="sng" dirty="0" smtClean="0">
                <a:solidFill>
                  <a:schemeClr val="accent1"/>
                </a:solidFill>
              </a:rPr>
              <a:t>three different colors</a:t>
            </a:r>
            <a:r>
              <a:rPr lang="en-US" sz="2800" dirty="0" smtClean="0">
                <a:solidFill>
                  <a:schemeClr val="accent1"/>
                </a:solidFill>
              </a:rPr>
              <a:t>. He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296741" y="865808"/>
            <a:ext cx="85725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Matt was making a clay vase in art. He decided to paint it three different colors. He painted the bottom </a:t>
            </a:r>
            <a:r>
              <a:rPr lang="en-US" sz="2800" u="sng" dirty="0" smtClean="0">
                <a:solidFill>
                  <a:schemeClr val="accent1"/>
                </a:solidFill>
              </a:rPr>
              <a:t>12 inches red</a:t>
            </a:r>
            <a:r>
              <a:rPr lang="en-US" sz="2800" dirty="0" smtClean="0">
                <a:solidFill>
                  <a:schemeClr val="accent1"/>
                </a:solidFill>
              </a:rPr>
              <a:t>, the middle 7 inches yellow, and the top 14 inches green. How tall is the clay vase? 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295400" y="869931"/>
            <a:ext cx="85725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Matt was making a clay vase in art. He decided to paint it three different colors. He painted the bottom 12 inches red, </a:t>
            </a:r>
            <a:r>
              <a:rPr lang="en-US" sz="2800" u="sng" dirty="0" smtClean="0">
                <a:solidFill>
                  <a:schemeClr val="accent1"/>
                </a:solidFill>
              </a:rPr>
              <a:t>the middle 7 inches yellow</a:t>
            </a:r>
            <a:r>
              <a:rPr lang="en-US" sz="2800" dirty="0" smtClean="0">
                <a:solidFill>
                  <a:schemeClr val="accent1"/>
                </a:solidFill>
              </a:rPr>
              <a:t>, and the top 14 inches green. How tall is the clay vase? 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298273" y="871348"/>
            <a:ext cx="85725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Matt was making a clay vase in art. He decided to paint it three different colors. He painted the bottom </a:t>
            </a:r>
            <a:r>
              <a:rPr lang="en-US" sz="2800" u="sng" dirty="0" smtClean="0">
                <a:solidFill>
                  <a:schemeClr val="accent1"/>
                </a:solidFill>
              </a:rPr>
              <a:t>12 inches red</a:t>
            </a:r>
            <a:r>
              <a:rPr lang="en-US" sz="2800" dirty="0" smtClean="0">
                <a:solidFill>
                  <a:schemeClr val="accent1"/>
                </a:solidFill>
              </a:rPr>
              <a:t>, the </a:t>
            </a:r>
            <a:r>
              <a:rPr lang="en-US" sz="2800" u="sng" dirty="0" smtClean="0">
                <a:solidFill>
                  <a:schemeClr val="accent1"/>
                </a:solidFill>
              </a:rPr>
              <a:t>middle 7 inches yellow</a:t>
            </a:r>
            <a:r>
              <a:rPr lang="en-US" sz="2800" dirty="0" smtClean="0">
                <a:solidFill>
                  <a:schemeClr val="accent1"/>
                </a:solidFill>
              </a:rPr>
              <a:t>, and the top </a:t>
            </a:r>
            <a:r>
              <a:rPr lang="en-US" sz="2800" u="sng" dirty="0" smtClean="0">
                <a:solidFill>
                  <a:schemeClr val="accent1"/>
                </a:solidFill>
              </a:rPr>
              <a:t>14 inches green</a:t>
            </a:r>
            <a:r>
              <a:rPr lang="en-US" sz="2800" dirty="0" smtClean="0">
                <a:solidFill>
                  <a:schemeClr val="accent1"/>
                </a:solidFill>
              </a:rPr>
              <a:t>. How tall is the clay vase? 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156148" y="4304771"/>
            <a:ext cx="6766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?</a:t>
            </a:r>
            <a:endParaRPr lang="en-US" sz="2400" dirty="0" smtClean="0">
              <a:solidFill>
                <a:schemeClr val="accent3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5308394" y="3657600"/>
            <a:ext cx="0" cy="1750102"/>
          </a:xfrm>
          <a:prstGeom prst="straightConnector1">
            <a:avLst/>
          </a:prstGeom>
          <a:ln w="38100">
            <a:solidFill>
              <a:schemeClr val="accent3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9" name="Straight Connector 2048"/>
          <p:cNvCxnSpPr/>
          <p:nvPr/>
        </p:nvCxnSpPr>
        <p:spPr>
          <a:xfrm>
            <a:off x="5029200" y="3657600"/>
            <a:ext cx="441505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4229100" y="5407702"/>
            <a:ext cx="1248447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4" grpId="0"/>
      <p:bldP spid="6" grpId="0" animBg="1"/>
      <p:bldP spid="7" grpId="0"/>
      <p:bldP spid="8" grpId="0" animBg="1"/>
      <p:bldP spid="9" grpId="0"/>
      <p:bldP spid="13" grpId="0"/>
      <p:bldP spid="14" grpId="0"/>
      <p:bldP spid="15" grpId="0"/>
      <p:bldP spid="16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angle 86"/>
          <p:cNvSpPr/>
          <p:nvPr/>
        </p:nvSpPr>
        <p:spPr>
          <a:xfrm>
            <a:off x="5033551" y="4587440"/>
            <a:ext cx="532637" cy="398463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4305680" y="4600182"/>
            <a:ext cx="532637" cy="398463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171699" y="2581654"/>
            <a:ext cx="4800601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302267" y="863668"/>
            <a:ext cx="85725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Matt was making a clay vase in art. He decided to paint it three different colors. He painted the bottom 12 inches red, the middle 7 inches yellow, and the top 14 inches green. How tall is the clay vase? 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296741" y="865808"/>
            <a:ext cx="85725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Matt was making a clay vase in art. He decided to paint it three different colors. He painted the bottom </a:t>
            </a:r>
            <a:r>
              <a:rPr lang="en-US" sz="2800" u="sng" dirty="0" smtClean="0">
                <a:solidFill>
                  <a:schemeClr val="accent1"/>
                </a:solidFill>
              </a:rPr>
              <a:t>12 inches red</a:t>
            </a:r>
            <a:r>
              <a:rPr lang="en-US" sz="2800" dirty="0" smtClean="0">
                <a:solidFill>
                  <a:schemeClr val="accent1"/>
                </a:solidFill>
              </a:rPr>
              <a:t>, the middle 7 inches yellow, and the top 14 inches green. How tall is the clay vase? 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295400" y="869931"/>
            <a:ext cx="85725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Matt was making a clay vase in art. He decided to paint it three different colors. He painted the bottom 12 inches red, </a:t>
            </a:r>
            <a:r>
              <a:rPr lang="en-US" sz="2800" u="sng" dirty="0" smtClean="0">
                <a:solidFill>
                  <a:schemeClr val="accent1"/>
                </a:solidFill>
              </a:rPr>
              <a:t>the middle 7 inches yellow</a:t>
            </a:r>
            <a:r>
              <a:rPr lang="en-US" sz="2800" dirty="0" smtClean="0">
                <a:solidFill>
                  <a:schemeClr val="accent1"/>
                </a:solidFill>
              </a:rPr>
              <a:t>, and the top 14 inches green. How tall is the clay vase? 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298273" y="871348"/>
            <a:ext cx="85725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Matt was making a clay vase in art. He decided to paint it three different colors. He painted the bottom </a:t>
            </a:r>
            <a:r>
              <a:rPr lang="en-US" sz="2800" u="sng" dirty="0" smtClean="0">
                <a:solidFill>
                  <a:schemeClr val="accent1"/>
                </a:solidFill>
              </a:rPr>
              <a:t>12 inches red</a:t>
            </a:r>
            <a:r>
              <a:rPr lang="en-US" sz="2800" dirty="0" smtClean="0">
                <a:solidFill>
                  <a:schemeClr val="accent1"/>
                </a:solidFill>
              </a:rPr>
              <a:t>, the </a:t>
            </a:r>
            <a:r>
              <a:rPr lang="en-US" sz="2800" u="sng" dirty="0" smtClean="0">
                <a:solidFill>
                  <a:schemeClr val="accent1"/>
                </a:solidFill>
              </a:rPr>
              <a:t>middle 7 inches yellow</a:t>
            </a:r>
            <a:r>
              <a:rPr lang="en-US" sz="2800" dirty="0" smtClean="0">
                <a:solidFill>
                  <a:schemeClr val="accent1"/>
                </a:solidFill>
              </a:rPr>
              <a:t>, and the top </a:t>
            </a:r>
            <a:r>
              <a:rPr lang="en-US" sz="2800" u="sng" dirty="0" smtClean="0">
                <a:solidFill>
                  <a:schemeClr val="accent1"/>
                </a:solidFill>
              </a:rPr>
              <a:t>14 inches green</a:t>
            </a:r>
            <a:r>
              <a:rPr lang="en-US" sz="2800" dirty="0" smtClean="0">
                <a:solidFill>
                  <a:schemeClr val="accent1"/>
                </a:solidFill>
              </a:rPr>
              <a:t>. How tall is the clay vase? </a:t>
            </a:r>
            <a:endParaRPr lang="en-US" sz="2800" dirty="0">
              <a:solidFill>
                <a:schemeClr val="accent1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 bwMode="auto">
          <a:xfrm>
            <a:off x="249610" y="3828127"/>
            <a:ext cx="8686800" cy="1699"/>
          </a:xfrm>
          <a:prstGeom prst="straightConnector1">
            <a:avLst/>
          </a:prstGeom>
          <a:ln w="38100">
            <a:solidFill>
              <a:schemeClr val="accent5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 bwMode="auto">
          <a:xfrm>
            <a:off x="522820" y="3703589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 bwMode="auto">
          <a:xfrm>
            <a:off x="847432" y="3701891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 bwMode="auto">
          <a:xfrm>
            <a:off x="1172044" y="3701891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 bwMode="auto">
          <a:xfrm>
            <a:off x="1496656" y="3701891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 bwMode="auto">
          <a:xfrm>
            <a:off x="3768940" y="3701891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 bwMode="auto">
          <a:xfrm>
            <a:off x="1821268" y="3701891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 bwMode="auto">
          <a:xfrm>
            <a:off x="2145880" y="3701891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 bwMode="auto">
          <a:xfrm>
            <a:off x="2470492" y="3701891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 bwMode="auto">
          <a:xfrm>
            <a:off x="2795104" y="3701891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 bwMode="auto">
          <a:xfrm>
            <a:off x="3119716" y="3701891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 bwMode="auto">
          <a:xfrm>
            <a:off x="3444328" y="3701891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 bwMode="auto">
          <a:xfrm>
            <a:off x="7015060" y="3701891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 bwMode="auto">
          <a:xfrm>
            <a:off x="7339672" y="3701891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 bwMode="auto">
          <a:xfrm>
            <a:off x="7664284" y="3701891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 bwMode="auto">
          <a:xfrm>
            <a:off x="7988896" y="3701891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 bwMode="auto">
          <a:xfrm>
            <a:off x="8313508" y="3701891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 bwMode="auto">
          <a:xfrm>
            <a:off x="8638120" y="3701891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 bwMode="auto">
          <a:xfrm>
            <a:off x="4093552" y="3701891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 bwMode="auto">
          <a:xfrm>
            <a:off x="4418164" y="3701891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 bwMode="auto">
          <a:xfrm>
            <a:off x="4742776" y="3701891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 bwMode="auto">
          <a:xfrm>
            <a:off x="5067388" y="3701891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 bwMode="auto">
          <a:xfrm>
            <a:off x="5392000" y="3701891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 bwMode="auto">
          <a:xfrm>
            <a:off x="5716612" y="3701891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 bwMode="auto">
          <a:xfrm>
            <a:off x="6041224" y="3701891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 bwMode="auto">
          <a:xfrm>
            <a:off x="6365836" y="3701891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 bwMode="auto">
          <a:xfrm>
            <a:off x="6690448" y="3701891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Freeform 54"/>
          <p:cNvSpPr/>
          <p:nvPr/>
        </p:nvSpPr>
        <p:spPr>
          <a:xfrm>
            <a:off x="831945" y="3407753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56" name="Freeform 55"/>
          <p:cNvSpPr/>
          <p:nvPr/>
        </p:nvSpPr>
        <p:spPr>
          <a:xfrm>
            <a:off x="1172044" y="3416883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57" name="Freeform 56"/>
          <p:cNvSpPr/>
          <p:nvPr/>
        </p:nvSpPr>
        <p:spPr>
          <a:xfrm>
            <a:off x="1485785" y="3405669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58" name="Freeform 57"/>
          <p:cNvSpPr/>
          <p:nvPr/>
        </p:nvSpPr>
        <p:spPr>
          <a:xfrm>
            <a:off x="1815658" y="3413117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59" name="Freeform 58"/>
          <p:cNvSpPr/>
          <p:nvPr/>
        </p:nvSpPr>
        <p:spPr>
          <a:xfrm>
            <a:off x="2165178" y="3385529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60" name="Freeform 59"/>
          <p:cNvSpPr/>
          <p:nvPr/>
        </p:nvSpPr>
        <p:spPr>
          <a:xfrm>
            <a:off x="2489790" y="3406519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455752" y="3762097"/>
            <a:ext cx="134137" cy="129038"/>
          </a:xfrm>
          <a:prstGeom prst="ellipse">
            <a:avLst/>
          </a:prstGeom>
          <a:solidFill>
            <a:schemeClr val="tx1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sp>
        <p:nvSpPr>
          <p:cNvPr id="61" name="Oval 60"/>
          <p:cNvSpPr/>
          <p:nvPr/>
        </p:nvSpPr>
        <p:spPr>
          <a:xfrm>
            <a:off x="2728035" y="3773972"/>
            <a:ext cx="134137" cy="129038"/>
          </a:xfrm>
          <a:prstGeom prst="ellipse">
            <a:avLst/>
          </a:prstGeom>
          <a:solidFill>
            <a:schemeClr val="tx1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07274" y="3979813"/>
            <a:ext cx="86291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12  13  14 15  16  17  18 19  20 21 22 23 24 25 26 27 28 29 30 31 32 33 34 35 36 37</a:t>
            </a:r>
          </a:p>
        </p:txBody>
      </p:sp>
      <p:sp>
        <p:nvSpPr>
          <p:cNvPr id="65" name="Oval 64"/>
          <p:cNvSpPr/>
          <p:nvPr/>
        </p:nvSpPr>
        <p:spPr>
          <a:xfrm>
            <a:off x="5974155" y="3742618"/>
            <a:ext cx="134137" cy="129038"/>
          </a:xfrm>
          <a:prstGeom prst="ellipse">
            <a:avLst/>
          </a:prstGeom>
          <a:solidFill>
            <a:schemeClr val="tx1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sp>
        <p:nvSpPr>
          <p:cNvPr id="66" name="Curved Down Arrow 65"/>
          <p:cNvSpPr/>
          <p:nvPr/>
        </p:nvSpPr>
        <p:spPr>
          <a:xfrm>
            <a:off x="2793040" y="3316772"/>
            <a:ext cx="3379159" cy="457200"/>
          </a:xfrm>
          <a:prstGeom prst="curvedDownArrow">
            <a:avLst>
              <a:gd name="adj1" fmla="val 0"/>
              <a:gd name="adj2" fmla="val 60326"/>
              <a:gd name="adj3" fmla="val 30185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E86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7" name="Freeform 66"/>
          <p:cNvSpPr/>
          <p:nvPr/>
        </p:nvSpPr>
        <p:spPr>
          <a:xfrm>
            <a:off x="6047771" y="3390630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68" name="Freeform 67"/>
          <p:cNvSpPr/>
          <p:nvPr/>
        </p:nvSpPr>
        <p:spPr>
          <a:xfrm>
            <a:off x="6362477" y="3390630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69" name="Freeform 68"/>
          <p:cNvSpPr/>
          <p:nvPr/>
        </p:nvSpPr>
        <p:spPr>
          <a:xfrm>
            <a:off x="6696995" y="3399295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70" name="Freeform 69"/>
          <p:cNvSpPr/>
          <p:nvPr/>
        </p:nvSpPr>
        <p:spPr>
          <a:xfrm>
            <a:off x="7021607" y="3388931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71" name="Oval 70"/>
          <p:cNvSpPr/>
          <p:nvPr/>
        </p:nvSpPr>
        <p:spPr>
          <a:xfrm>
            <a:off x="7272603" y="3762097"/>
            <a:ext cx="134137" cy="129038"/>
          </a:xfrm>
          <a:prstGeom prst="ellipse">
            <a:avLst/>
          </a:prstGeom>
          <a:solidFill>
            <a:schemeClr val="tx1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sp>
        <p:nvSpPr>
          <p:cNvPr id="72" name="Text Placeholder 3"/>
          <p:cNvSpPr txBox="1">
            <a:spLocks/>
          </p:cNvSpPr>
          <p:nvPr/>
        </p:nvSpPr>
        <p:spPr bwMode="auto">
          <a:xfrm>
            <a:off x="3444328" y="4600182"/>
            <a:ext cx="2121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14 = 10 + 4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07273" y="3980375"/>
            <a:ext cx="5401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12</a:t>
            </a:r>
          </a:p>
        </p:txBody>
      </p:sp>
      <p:sp>
        <p:nvSpPr>
          <p:cNvPr id="62" name="Freeform 61"/>
          <p:cNvSpPr/>
          <p:nvPr/>
        </p:nvSpPr>
        <p:spPr>
          <a:xfrm>
            <a:off x="506543" y="3384407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63" name="Freeform 62"/>
          <p:cNvSpPr/>
          <p:nvPr/>
        </p:nvSpPr>
        <p:spPr>
          <a:xfrm>
            <a:off x="827417" y="3399295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1485785" y="3416033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74" name="Freeform 73"/>
          <p:cNvSpPr/>
          <p:nvPr/>
        </p:nvSpPr>
        <p:spPr>
          <a:xfrm>
            <a:off x="1810397" y="3405669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75" name="Freeform 74"/>
          <p:cNvSpPr/>
          <p:nvPr/>
        </p:nvSpPr>
        <p:spPr>
          <a:xfrm>
            <a:off x="1163607" y="3420415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76" name="Freeform 75"/>
          <p:cNvSpPr/>
          <p:nvPr/>
        </p:nvSpPr>
        <p:spPr>
          <a:xfrm>
            <a:off x="2164797" y="3388931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77" name="Freeform 76"/>
          <p:cNvSpPr/>
          <p:nvPr/>
        </p:nvSpPr>
        <p:spPr>
          <a:xfrm>
            <a:off x="2489409" y="3399295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534592" y="3710065"/>
            <a:ext cx="302934" cy="24429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849095" y="3711321"/>
            <a:ext cx="302934" cy="24429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1198221" y="3711320"/>
            <a:ext cx="302934" cy="24429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1512724" y="3712576"/>
            <a:ext cx="302934" cy="24429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840707" y="3716341"/>
            <a:ext cx="302934" cy="24429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2155210" y="3717597"/>
            <a:ext cx="302934" cy="24429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2489409" y="3712576"/>
            <a:ext cx="302934" cy="24429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522820" y="3118117"/>
            <a:ext cx="0" cy="583774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 flipH="1">
            <a:off x="843136" y="3118117"/>
            <a:ext cx="11569" cy="579272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flipH="1">
            <a:off x="1172044" y="3137069"/>
            <a:ext cx="11569" cy="579272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Freeform 89"/>
          <p:cNvSpPr/>
          <p:nvPr/>
        </p:nvSpPr>
        <p:spPr>
          <a:xfrm>
            <a:off x="511949" y="3384407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39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50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500"/>
                            </p:stCondLst>
                            <p:childTnLst>
                              <p:par>
                                <p:cTn id="1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000"/>
                            </p:stCondLst>
                            <p:childTnLst>
                              <p:par>
                                <p:cTn id="1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500"/>
                            </p:stCondLst>
                            <p:childTnLst>
                              <p:par>
                                <p:cTn id="2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000"/>
                            </p:stCondLst>
                            <p:childTnLst>
                              <p:par>
                                <p:cTn id="2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500"/>
                            </p:stCondLst>
                            <p:childTnLst>
                              <p:par>
                                <p:cTn id="2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000"/>
                            </p:stCondLst>
                            <p:childTnLst>
                              <p:par>
                                <p:cTn id="2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500"/>
                            </p:stCondLst>
                            <p:childTnLst>
                              <p:par>
                                <p:cTn id="2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500"/>
                            </p:stCondLst>
                            <p:childTnLst>
                              <p:par>
                                <p:cTn id="2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000"/>
                            </p:stCondLst>
                            <p:childTnLst>
                              <p:par>
                                <p:cTn id="2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1500"/>
                            </p:stCondLst>
                            <p:childTnLst>
                              <p:par>
                                <p:cTn id="2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000"/>
                            </p:stCondLst>
                            <p:childTnLst>
                              <p:par>
                                <p:cTn id="2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500"/>
                            </p:stCondLst>
                            <p:childTnLst>
                              <p:par>
                                <p:cTn id="2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3000"/>
                            </p:stCondLst>
                            <p:childTnLst>
                              <p:par>
                                <p:cTn id="2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500"/>
                            </p:stCondLst>
                            <p:childTnLst>
                              <p:par>
                                <p:cTn id="2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500"/>
                            </p:stCondLst>
                            <p:childTnLst>
                              <p:par>
                                <p:cTn id="3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1000"/>
                            </p:stCondLst>
                            <p:childTnLst>
                              <p:par>
                                <p:cTn id="3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500"/>
                            </p:stCondLst>
                            <p:childTnLst>
                              <p:par>
                                <p:cTn id="3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2000"/>
                            </p:stCondLst>
                            <p:childTnLst>
                              <p:par>
                                <p:cTn id="3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6" grpId="0" animBg="1"/>
      <p:bldP spid="18" grpId="0" animBg="1"/>
      <p:bldP spid="4" grpId="0"/>
      <p:bldP spid="14" grpId="0"/>
      <p:bldP spid="15" grpId="0"/>
      <p:bldP spid="16" grpId="0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3" grpId="0" animBg="1"/>
      <p:bldP spid="61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/>
      <p:bldP spid="85" grpId="0"/>
      <p:bldP spid="62" grpId="0" animBg="1"/>
      <p:bldP spid="63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90" grpId="0" animBg="1"/>
      <p:bldP spid="9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Straight Arrow Connector 49"/>
          <p:cNvCxnSpPr/>
          <p:nvPr/>
        </p:nvCxnSpPr>
        <p:spPr bwMode="auto">
          <a:xfrm>
            <a:off x="228906" y="2113318"/>
            <a:ext cx="8686800" cy="1699"/>
          </a:xfrm>
          <a:prstGeom prst="straightConnector1">
            <a:avLst/>
          </a:prstGeom>
          <a:ln w="38100">
            <a:solidFill>
              <a:schemeClr val="accent5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 bwMode="auto">
          <a:xfrm>
            <a:off x="502116" y="1988780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 bwMode="auto">
          <a:xfrm>
            <a:off x="826728" y="1987082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 bwMode="auto">
          <a:xfrm>
            <a:off x="1151340" y="1987082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 bwMode="auto">
          <a:xfrm>
            <a:off x="1475952" y="1987082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 bwMode="auto">
          <a:xfrm>
            <a:off x="3748236" y="1987082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 bwMode="auto">
          <a:xfrm>
            <a:off x="1800564" y="1987082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 bwMode="auto">
          <a:xfrm>
            <a:off x="2125176" y="1987082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 bwMode="auto">
          <a:xfrm>
            <a:off x="2449788" y="1987082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 bwMode="auto">
          <a:xfrm>
            <a:off x="2774400" y="1987082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 bwMode="auto">
          <a:xfrm>
            <a:off x="3099012" y="1987082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 bwMode="auto">
          <a:xfrm>
            <a:off x="3423624" y="1987082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 bwMode="auto">
          <a:xfrm>
            <a:off x="6994356" y="1987082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 bwMode="auto">
          <a:xfrm>
            <a:off x="7318968" y="1987082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 bwMode="auto">
          <a:xfrm>
            <a:off x="7643580" y="1987082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 bwMode="auto">
          <a:xfrm>
            <a:off x="7968192" y="1987082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 bwMode="auto">
          <a:xfrm>
            <a:off x="8292804" y="1987082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 bwMode="auto">
          <a:xfrm>
            <a:off x="8617416" y="1987082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 bwMode="auto">
          <a:xfrm>
            <a:off x="4072848" y="1987082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 bwMode="auto">
          <a:xfrm>
            <a:off x="4397460" y="1987082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 bwMode="auto">
          <a:xfrm>
            <a:off x="4722072" y="1987082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 bwMode="auto">
          <a:xfrm>
            <a:off x="5046684" y="1987082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 bwMode="auto">
          <a:xfrm>
            <a:off x="5371296" y="1987082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 bwMode="auto">
          <a:xfrm>
            <a:off x="5695908" y="1987082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 bwMode="auto">
          <a:xfrm>
            <a:off x="6020520" y="1987082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 bwMode="auto">
          <a:xfrm>
            <a:off x="6345132" y="1987082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 bwMode="auto">
          <a:xfrm>
            <a:off x="6669744" y="1987082"/>
            <a:ext cx="0" cy="25247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Freeform 76"/>
          <p:cNvSpPr/>
          <p:nvPr/>
        </p:nvSpPr>
        <p:spPr>
          <a:xfrm>
            <a:off x="502116" y="1693409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78" name="Freeform 77"/>
          <p:cNvSpPr/>
          <p:nvPr/>
        </p:nvSpPr>
        <p:spPr>
          <a:xfrm>
            <a:off x="816822" y="1693409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79" name="Freeform 78"/>
          <p:cNvSpPr/>
          <p:nvPr/>
        </p:nvSpPr>
        <p:spPr>
          <a:xfrm>
            <a:off x="1151340" y="1702074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80" name="Freeform 79"/>
          <p:cNvSpPr/>
          <p:nvPr/>
        </p:nvSpPr>
        <p:spPr>
          <a:xfrm>
            <a:off x="1475952" y="1691710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81" name="Freeform 80"/>
          <p:cNvSpPr/>
          <p:nvPr/>
        </p:nvSpPr>
        <p:spPr>
          <a:xfrm>
            <a:off x="1800564" y="1670720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82" name="Freeform 81"/>
          <p:cNvSpPr/>
          <p:nvPr/>
        </p:nvSpPr>
        <p:spPr>
          <a:xfrm>
            <a:off x="2144474" y="1670720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83" name="Freeform 82"/>
          <p:cNvSpPr/>
          <p:nvPr/>
        </p:nvSpPr>
        <p:spPr>
          <a:xfrm>
            <a:off x="2469086" y="1691710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84" name="Oval 83"/>
          <p:cNvSpPr/>
          <p:nvPr/>
        </p:nvSpPr>
        <p:spPr>
          <a:xfrm>
            <a:off x="435048" y="2047288"/>
            <a:ext cx="134137" cy="129038"/>
          </a:xfrm>
          <a:prstGeom prst="ellipse">
            <a:avLst/>
          </a:prstGeom>
          <a:solidFill>
            <a:schemeClr val="tx1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sp>
        <p:nvSpPr>
          <p:cNvPr id="85" name="Oval 84"/>
          <p:cNvSpPr/>
          <p:nvPr/>
        </p:nvSpPr>
        <p:spPr>
          <a:xfrm>
            <a:off x="2707331" y="2059163"/>
            <a:ext cx="134137" cy="129038"/>
          </a:xfrm>
          <a:prstGeom prst="ellipse">
            <a:avLst/>
          </a:prstGeom>
          <a:solidFill>
            <a:schemeClr val="tx1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86570" y="2265004"/>
            <a:ext cx="86291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12  13  14 15  16  17  18 19  20 21 22 23 24 25 26 27 28 29 30 31 32 33 34 35 36 37</a:t>
            </a:r>
          </a:p>
        </p:txBody>
      </p:sp>
      <p:sp>
        <p:nvSpPr>
          <p:cNvPr id="87" name="Oval 86"/>
          <p:cNvSpPr/>
          <p:nvPr/>
        </p:nvSpPr>
        <p:spPr>
          <a:xfrm>
            <a:off x="5953451" y="2027809"/>
            <a:ext cx="134137" cy="129038"/>
          </a:xfrm>
          <a:prstGeom prst="ellipse">
            <a:avLst/>
          </a:prstGeom>
          <a:solidFill>
            <a:schemeClr val="tx1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sp>
        <p:nvSpPr>
          <p:cNvPr id="88" name="Curved Down Arrow 87"/>
          <p:cNvSpPr/>
          <p:nvPr/>
        </p:nvSpPr>
        <p:spPr>
          <a:xfrm>
            <a:off x="2772336" y="1601963"/>
            <a:ext cx="3379159" cy="457200"/>
          </a:xfrm>
          <a:prstGeom prst="curvedDownArrow">
            <a:avLst>
              <a:gd name="adj1" fmla="val 0"/>
              <a:gd name="adj2" fmla="val 60326"/>
              <a:gd name="adj3" fmla="val 30185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E86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9" name="Freeform 88"/>
          <p:cNvSpPr/>
          <p:nvPr/>
        </p:nvSpPr>
        <p:spPr>
          <a:xfrm>
            <a:off x="6027067" y="1675821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90" name="Freeform 89"/>
          <p:cNvSpPr/>
          <p:nvPr/>
        </p:nvSpPr>
        <p:spPr>
          <a:xfrm>
            <a:off x="6341773" y="1675821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91" name="Freeform 90"/>
          <p:cNvSpPr/>
          <p:nvPr/>
        </p:nvSpPr>
        <p:spPr>
          <a:xfrm>
            <a:off x="6676291" y="1684486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92" name="Freeform 91"/>
          <p:cNvSpPr/>
          <p:nvPr/>
        </p:nvSpPr>
        <p:spPr>
          <a:xfrm>
            <a:off x="7000903" y="1674122"/>
            <a:ext cx="324612" cy="421608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93" name="Oval 92"/>
          <p:cNvSpPr/>
          <p:nvPr/>
        </p:nvSpPr>
        <p:spPr>
          <a:xfrm>
            <a:off x="7251899" y="2047288"/>
            <a:ext cx="134137" cy="129038"/>
          </a:xfrm>
          <a:prstGeom prst="ellipse">
            <a:avLst/>
          </a:prstGeom>
          <a:solidFill>
            <a:schemeClr val="tx1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286569" y="2265566"/>
            <a:ext cx="5401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12</a:t>
            </a:r>
          </a:p>
        </p:txBody>
      </p:sp>
      <p:sp>
        <p:nvSpPr>
          <p:cNvPr id="95" name="Text Placeholder 3"/>
          <p:cNvSpPr txBox="1">
            <a:spLocks/>
          </p:cNvSpPr>
          <p:nvPr/>
        </p:nvSpPr>
        <p:spPr bwMode="auto">
          <a:xfrm>
            <a:off x="3151583" y="3114304"/>
            <a:ext cx="24491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12 + 7 + 14 = 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6" name="Text Placeholder 3"/>
          <p:cNvSpPr txBox="1">
            <a:spLocks/>
          </p:cNvSpPr>
          <p:nvPr/>
        </p:nvSpPr>
        <p:spPr bwMode="auto">
          <a:xfrm>
            <a:off x="5473781" y="3153605"/>
            <a:ext cx="4442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7" name="Text Placeholder 3"/>
          <p:cNvSpPr txBox="1">
            <a:spLocks/>
          </p:cNvSpPr>
          <p:nvPr/>
        </p:nvSpPr>
        <p:spPr bwMode="auto">
          <a:xfrm>
            <a:off x="5463875" y="3131550"/>
            <a:ext cx="8778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33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7158249" y="1902515"/>
            <a:ext cx="349627" cy="723298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9" name="Text Placeholder 3"/>
          <p:cNvSpPr txBox="1">
            <a:spLocks/>
          </p:cNvSpPr>
          <p:nvPr/>
        </p:nvSpPr>
        <p:spPr bwMode="auto">
          <a:xfrm>
            <a:off x="2449788" y="3987846"/>
            <a:ext cx="56221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The vase is </a:t>
            </a:r>
            <a:r>
              <a:rPr lang="en-US" sz="2800" u="sng" dirty="0" smtClean="0">
                <a:solidFill>
                  <a:schemeClr val="accent5"/>
                </a:solidFill>
                <a:latin typeface="Orly's Font 2" pitchFamily="66" charset="0"/>
              </a:rPr>
              <a:t>33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inches tall.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06" y="3537443"/>
            <a:ext cx="1439121" cy="1424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0" name="Straight Arrow Connector 99"/>
          <p:cNvCxnSpPr/>
          <p:nvPr/>
        </p:nvCxnSpPr>
        <p:spPr>
          <a:xfrm>
            <a:off x="2098210" y="3613726"/>
            <a:ext cx="0" cy="1346352"/>
          </a:xfrm>
          <a:prstGeom prst="straightConnector1">
            <a:avLst/>
          </a:prstGeom>
          <a:ln w="38100">
            <a:solidFill>
              <a:schemeClr val="accent3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>
            <a:off x="1710492" y="3601851"/>
            <a:ext cx="608471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/>
          <p:nvPr/>
        </p:nvCxnSpPr>
        <p:spPr>
          <a:xfrm>
            <a:off x="1086269" y="4960078"/>
            <a:ext cx="1248447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61"/>
                            </p:stCondLst>
                            <p:childTnLst>
                              <p:par>
                                <p:cTn id="1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/>
      <p:bldP spid="95" grpId="0"/>
      <p:bldP spid="96" grpId="0"/>
      <p:bldP spid="96" grpId="1"/>
      <p:bldP spid="97" grpId="0"/>
      <p:bldP spid="98" grpId="0" animBg="1"/>
      <p:bldP spid="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100" y="3894844"/>
            <a:ext cx="2728122" cy="127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57200" y="800100"/>
            <a:ext cx="83439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A zookeeper measured two birds.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One bird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measured 39 cm and the other measured 61 cm. What was the difference in length between the two birds?</a:t>
            </a: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449775" y="800100"/>
            <a:ext cx="83439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A zookeeper measured two birds. </a:t>
            </a: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One bird </a:t>
            </a:r>
            <a:r>
              <a:rPr lang="en-US" sz="2800" u="sng" dirty="0">
                <a:solidFill>
                  <a:schemeClr val="accent1"/>
                </a:solidFill>
                <a:latin typeface="Orly's Font 2" pitchFamily="66" charset="0"/>
              </a:rPr>
              <a:t>measured 39 cm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and the other measured 61 cm. What was the difference in length between the two birds?</a:t>
            </a: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459675" y="798125"/>
            <a:ext cx="83439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A zookeeper measured two birds. </a:t>
            </a: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One bird </a:t>
            </a:r>
            <a:r>
              <a:rPr lang="en-US" sz="2800" u="sng" dirty="0">
                <a:solidFill>
                  <a:schemeClr val="accent1"/>
                </a:solidFill>
                <a:latin typeface="Orly's Font 2" pitchFamily="66" charset="0"/>
              </a:rPr>
              <a:t>measured 39 cm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and </a:t>
            </a:r>
            <a:r>
              <a:rPr lang="en-US" sz="2800" u="sng" dirty="0">
                <a:solidFill>
                  <a:schemeClr val="accent1"/>
                </a:solidFill>
                <a:latin typeface="Orly's Font 2" pitchFamily="66" charset="0"/>
              </a:rPr>
              <a:t>the other measured 61 cm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. What was the difference in length between the two birds?</a:t>
            </a:r>
          </a:p>
        </p:txBody>
      </p:sp>
      <p:sp>
        <p:nvSpPr>
          <p:cNvPr id="8" name="Rectangle 7"/>
          <p:cNvSpPr/>
          <p:nvPr/>
        </p:nvSpPr>
        <p:spPr>
          <a:xfrm>
            <a:off x="2335725" y="2093344"/>
            <a:ext cx="4572000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069275" y="1657245"/>
            <a:ext cx="6400800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931" y="2881054"/>
            <a:ext cx="1341188" cy="1082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4502119" y="3440909"/>
            <a:ext cx="1312103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799144" y="4532996"/>
            <a:ext cx="0" cy="51975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797911" y="3026549"/>
            <a:ext cx="6766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?</a:t>
            </a:r>
            <a:endParaRPr lang="en-US" sz="2400" dirty="0" smtClean="0">
              <a:solidFill>
                <a:schemeClr val="accent3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4502119" y="3195256"/>
            <a:ext cx="0" cy="51975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Callout 23"/>
          <p:cNvSpPr/>
          <p:nvPr/>
        </p:nvSpPr>
        <p:spPr>
          <a:xfrm>
            <a:off x="6257431" y="2685681"/>
            <a:ext cx="2605461" cy="1425744"/>
          </a:xfrm>
          <a:prstGeom prst="wedgeEllipseCallout">
            <a:avLst>
              <a:gd name="adj1" fmla="val -47616"/>
              <a:gd name="adj2" fmla="val -51212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74311" y="2854126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am I trying to figure out?</a:t>
            </a:r>
          </a:p>
        </p:txBody>
      </p:sp>
      <p:sp>
        <p:nvSpPr>
          <p:cNvPr id="26" name="Oval Callout 25"/>
          <p:cNvSpPr/>
          <p:nvPr/>
        </p:nvSpPr>
        <p:spPr>
          <a:xfrm>
            <a:off x="423501" y="2685681"/>
            <a:ext cx="2353709" cy="1425744"/>
          </a:xfrm>
          <a:prstGeom prst="wedgeEllipseCallout">
            <a:avLst>
              <a:gd name="adj1" fmla="val 46901"/>
              <a:gd name="adj2" fmla="val -51802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4505" y="3098589"/>
            <a:ext cx="2171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do I know?</a:t>
            </a:r>
          </a:p>
        </p:txBody>
      </p:sp>
    </p:spTree>
    <p:extLst>
      <p:ext uri="{BB962C8B-B14F-4D97-AF65-F5344CB8AC3E}">
        <p14:creationId xmlns:p14="http://schemas.microsoft.com/office/powerpoint/2010/main" val="25980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71762E-6 L 0.00365 -0.23458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" y="-1172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7" grpId="0" build="p"/>
      <p:bldP spid="8" grpId="0" animBg="1"/>
      <p:bldP spid="9" grpId="0" animBg="1"/>
      <p:bldP spid="17" grpId="0"/>
      <p:bldP spid="24" grpId="0" animBg="1"/>
      <p:bldP spid="25" grpId="0"/>
      <p:bldP spid="26" grpId="0" animBg="1"/>
      <p:bldP spid="27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6079</TotalTime>
  <Words>913</Words>
  <Application>Microsoft Office PowerPoint</Application>
  <PresentationFormat>On-screen Show (16:10)</PresentationFormat>
  <Paragraphs>73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295</cp:revision>
  <dcterms:created xsi:type="dcterms:W3CDTF">2011-06-12T17:04:43Z</dcterms:created>
  <dcterms:modified xsi:type="dcterms:W3CDTF">2015-06-07T13:06:28Z</dcterms:modified>
</cp:coreProperties>
</file>